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19" r:id="rId2"/>
    <p:sldId id="432" r:id="rId3"/>
    <p:sldId id="433" r:id="rId4"/>
    <p:sldId id="434" r:id="rId5"/>
    <p:sldId id="457" r:id="rId6"/>
    <p:sldId id="460" r:id="rId7"/>
    <p:sldId id="437" r:id="rId8"/>
    <p:sldId id="438" r:id="rId9"/>
    <p:sldId id="473" r:id="rId10"/>
    <p:sldId id="456" r:id="rId11"/>
    <p:sldId id="454" r:id="rId12"/>
    <p:sldId id="455" r:id="rId13"/>
    <p:sldId id="453" r:id="rId14"/>
    <p:sldId id="469" r:id="rId15"/>
    <p:sldId id="452" r:id="rId16"/>
    <p:sldId id="445" r:id="rId17"/>
    <p:sldId id="471" r:id="rId18"/>
    <p:sldId id="470" r:id="rId19"/>
    <p:sldId id="472" r:id="rId20"/>
    <p:sldId id="476" r:id="rId21"/>
    <p:sldId id="477" r:id="rId22"/>
    <p:sldId id="468" r:id="rId23"/>
    <p:sldId id="417" r:id="rId2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84"/>
    <a:srgbClr val="030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54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6B21748-94C1-4CF1-ADD8-0A6F2CAEF1EF}" type="datetimeFigureOut">
              <a:rPr lang="en-GB"/>
              <a:pPr/>
              <a:t>15/09/2017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4B31E13-1A19-40DA-A072-F945A3FB51E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827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561367-E15F-4D89-84DC-A919B1F4C00F}" type="datetimeFigureOut">
              <a:rPr lang="en-GB"/>
              <a:pPr/>
              <a:t>15/09/2017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41F299-D0EC-44EC-ABE1-76D8DCB270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111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NGS logo white out copy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323850" y="260350"/>
            <a:ext cx="171291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6875463"/>
          </a:xfrm>
          <a:prstGeom prst="rect">
            <a:avLst/>
          </a:prstGeom>
          <a:gradFill flip="none" rotWithShape="0">
            <a:gsLst>
              <a:gs pos="0">
                <a:srgbClr val="030F46"/>
              </a:gs>
              <a:gs pos="100000">
                <a:srgbClr val="3B3B84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5" descr="Chess images 3 copy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86325"/>
            <a:ext cx="91440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KINGS logo white out copy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323850" y="260350"/>
            <a:ext cx="171291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1556792"/>
            <a:ext cx="561216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800" y="3356992"/>
            <a:ext cx="5688632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hess with logo for standard ppt copy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5681663"/>
            <a:ext cx="45624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Kings Web logo 150dp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05475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1128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9634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3B3B8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504056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76DEB84-4B09-4EC3-B598-9EF07B06664B}" type="datetimeFigureOut">
              <a:rPr lang="en-GB"/>
              <a:pPr/>
              <a:t>15/09/2017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0DF7F769-3A80-4B95-BB12-F338F7105A0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ss with logo for standard ppt copy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5681663"/>
            <a:ext cx="45624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ings Web logo 150dp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05475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3989039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8E1B7A4-6DE2-4E97-BB82-5A33F94EEF7D}" type="datetimeFigureOut">
              <a:rPr lang="en-GB"/>
              <a:pPr/>
              <a:t>15/09/2017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6CA1750-4686-4C2F-B2AA-87C8DA8856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ss with logo for standard ppt copy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5681663"/>
            <a:ext cx="45624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ings Web logo 150dp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05475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14602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14602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451EA53-5BEA-4FF7-B93E-BAC105B9E716}" type="datetimeFigureOut">
              <a:rPr lang="en-GB"/>
              <a:pPr/>
              <a:t>15/09/2017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49AD6EB-B657-4B87-8FE5-CCABF4B2920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rin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ngs Web logo 150dp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201612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hess images 3 copy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86325"/>
            <a:ext cx="91440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71800" y="1556792"/>
            <a:ext cx="5612160" cy="1470025"/>
          </a:xfrm>
        </p:spPr>
        <p:txBody>
          <a:bodyPr/>
          <a:lstStyle>
            <a:lvl1pPr>
              <a:defRPr>
                <a:solidFill>
                  <a:srgbClr val="3B3B8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771800" y="3356992"/>
            <a:ext cx="5688632" cy="1296144"/>
          </a:xfrm>
        </p:spPr>
        <p:txBody>
          <a:bodyPr/>
          <a:lstStyle>
            <a:lvl1pPr marL="0" indent="0" algn="ctr">
              <a:buNone/>
              <a:defRPr>
                <a:solidFill>
                  <a:srgbClr val="3B3B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ss with logo for standard ppt copy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5681663"/>
            <a:ext cx="45624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ings Web logo 150dp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2463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03F7DE6-6CD1-45B7-BD3D-56AEDB1C30A2}" type="datetimeFigureOut">
              <a:rPr lang="en-GB"/>
              <a:pPr/>
              <a:t>15/09/2017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hess with logo for standard ppt copy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5681663"/>
            <a:ext cx="45624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Kings Web logo 150dp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2463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>
            <a:lvl1pPr marL="0" indent="0">
              <a:buNone/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ss with logo for standard ppt copy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5681663"/>
            <a:ext cx="45624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ings Web logo 150dp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05475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636912"/>
            <a:ext cx="7772400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DFBA366-70B0-4D7C-96A7-B59987AB2E86}" type="datetimeFigureOut">
              <a:rPr lang="en-GB"/>
              <a:pPr/>
              <a:t>15/09/2017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9D0B403-CE01-4C56-9713-16C3035F55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hess with logo for standard ppt copy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5681663"/>
            <a:ext cx="45624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Kings Web logo 150dp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05475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A44E144-FCF3-4D86-8DDE-76406258F7AD}" type="datetimeFigureOut">
              <a:rPr lang="en-GB"/>
              <a:pPr/>
              <a:t>15/09/2017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DBB5F4A-FADD-4856-A6FE-36C188118F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hess with logo for standard ppt copy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5681663"/>
            <a:ext cx="45624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Kings Web logo 150dp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05475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1436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1436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8EB0FD2-70CA-4A5A-B980-6B1B8C5ED144}" type="datetimeFigureOut">
              <a:rPr lang="en-GB"/>
              <a:pPr/>
              <a:t>15/09/2017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BE48E04-22CC-4D27-B579-440BD8FDCC1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hess with logo for standard ppt copy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5681663"/>
            <a:ext cx="45624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Kings Web logo 150dp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05475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E26B63A-E6CF-4E7F-8021-FB588E2FB84F}" type="datetimeFigureOut">
              <a:rPr lang="en-GB"/>
              <a:pPr/>
              <a:t>15/09/2017</a:t>
            </a:fld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F883393-4A05-4ADA-92CC-30D9A02561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hess with logo for standard ppt copy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5681663"/>
            <a:ext cx="45624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Kings Web logo 150dp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05475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82DB986-C2A0-4F58-A5FF-2319C5B9D77D}" type="datetimeFigureOut">
              <a:rPr lang="en-GB"/>
              <a:pPr/>
              <a:t>15/09/2017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A470075-76FB-45A3-9BE4-3FF9C05939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hess with logo for standard ppt copy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5681663"/>
            <a:ext cx="45624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Kings Web logo 150dp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05475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54140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60B6C3F-FF0E-4F5D-A2D9-BBCAA44F5DEA}" type="datetimeFigureOut">
              <a:rPr lang="en-GB"/>
              <a:pPr/>
              <a:t>15/09/2017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99A899ED-904B-4AB7-9A5E-916E1A2CCBE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332656"/>
            <a:ext cx="5612160" cy="147002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7804" y="3068960"/>
            <a:ext cx="5688632" cy="1296144"/>
          </a:xfrm>
        </p:spPr>
        <p:txBody>
          <a:bodyPr>
            <a:normAutofit/>
          </a:bodyPr>
          <a:lstStyle/>
          <a:p>
            <a:r>
              <a:rPr lang="en-US" dirty="0"/>
              <a:t>Fiona Ashworth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5592" y="1340768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The Role of the Pain Expert</a:t>
            </a:r>
            <a:endParaRPr lang="en-GB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2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Judicial College Guidelines for the Assessment of  General Damages in Personal Injury Cases now has an entire section on Chronic Pain disorders</a:t>
            </a:r>
          </a:p>
        </p:txBody>
      </p:sp>
    </p:spTree>
    <p:extLst>
      <p:ext uri="{BB962C8B-B14F-4D97-AF65-F5344CB8AC3E}">
        <p14:creationId xmlns:p14="http://schemas.microsoft.com/office/powerpoint/2010/main" val="168337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Categories and Quantum of PSLA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Complex Regional Pain Syndrome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Severe: £43,890 to £70,240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Moderate: £23,430 to £43,890</a:t>
            </a:r>
          </a:p>
        </p:txBody>
      </p:sp>
    </p:spTree>
    <p:extLst>
      <p:ext uri="{BB962C8B-B14F-4D97-AF65-F5344CB8AC3E}">
        <p14:creationId xmlns:p14="http://schemas.microsoft.com/office/powerpoint/2010/main" val="409076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 of PSLA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Other pain disorders</a:t>
            </a:r>
          </a:p>
          <a:p>
            <a:pPr marL="0" indent="0">
              <a:buNone/>
            </a:pPr>
            <a:r>
              <a:rPr lang="en-GB" dirty="0"/>
              <a:t>Severe: £35,200 to £52,660  </a:t>
            </a:r>
          </a:p>
          <a:p>
            <a:pPr marL="0" indent="0">
              <a:buNone/>
            </a:pPr>
            <a:r>
              <a:rPr lang="en-GB" dirty="0"/>
              <a:t>Moderate: £17,600 to £32,180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862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Prevalence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155" y="1484784"/>
            <a:ext cx="8229600" cy="398904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1995 - </a:t>
            </a:r>
            <a:r>
              <a:rPr lang="en-GB" dirty="0" err="1"/>
              <a:t>Woolfe</a:t>
            </a:r>
            <a:r>
              <a:rPr lang="en-GB" dirty="0"/>
              <a:t> USA - number in study 3,006, chronic widespread pain 11%; fibromyalgia syndrome 2%.</a:t>
            </a:r>
          </a:p>
          <a:p>
            <a:endParaRPr lang="en-GB" dirty="0"/>
          </a:p>
          <a:p>
            <a:r>
              <a:rPr lang="en-GB" dirty="0"/>
              <a:t>2000 </a:t>
            </a:r>
            <a:r>
              <a:rPr lang="en-GB" dirty="0" err="1"/>
              <a:t>Lindell</a:t>
            </a:r>
            <a:r>
              <a:rPr lang="en-GB" dirty="0"/>
              <a:t> Sweden - number in study 2,425, chronic widespread pain 4%, fibromyalgia syndrome 4.3%.</a:t>
            </a:r>
          </a:p>
          <a:p>
            <a:endParaRPr lang="en-GB" dirty="0"/>
          </a:p>
          <a:p>
            <a:r>
              <a:rPr lang="en-GB" dirty="0"/>
              <a:t>2004 </a:t>
            </a:r>
            <a:r>
              <a:rPr lang="en-GB" dirty="0" err="1"/>
              <a:t>Gruppe</a:t>
            </a:r>
            <a:r>
              <a:rPr lang="en-GB" dirty="0"/>
              <a:t> Germany - number in study 3,969, chronic widespread pain 13%, fibromyalgia syndrome 0.3%.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70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500" cap="all" dirty="0">
                <a:solidFill>
                  <a:srgbClr val="030F46"/>
                </a:solidFill>
              </a:rPr>
              <a:t>Statistics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712765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In 2015/16, 770,000 RTA related PI claims were referred to the CRU, of those 680,000 involved  soft tissue injuries to the neck or back.</a:t>
            </a:r>
          </a:p>
          <a:p>
            <a:r>
              <a:rPr lang="en-GB" dirty="0"/>
              <a:t>In 2015, there were 22,137 accidents reported to the Police that were classed as causing serious injuries.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68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Pain Summit 2011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98904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7 million people in the UK suffer from Chronic Pain</a:t>
            </a:r>
          </a:p>
          <a:p>
            <a:r>
              <a:rPr lang="en-GB" dirty="0"/>
              <a:t>The average time for a patient to receive a satisfactory diagnosis is 2.2 years.</a:t>
            </a:r>
          </a:p>
        </p:txBody>
      </p:sp>
      <p:pic>
        <p:nvPicPr>
          <p:cNvPr id="4100" name="Picture 4" descr="http://www.policyconnect.org.uk/cppc/sites/site_cppc/files/basic-page/358/fieldpageimage/cppc-painsummit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98" y="4156066"/>
            <a:ext cx="3816424" cy="250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2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584692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285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Recently reported cases include Ellen Baker V Caroline Sumner (2010) </a:t>
            </a:r>
            <a:r>
              <a:rPr lang="en-GB" sz="2000" dirty="0" err="1"/>
              <a:t>Lawtel</a:t>
            </a:r>
            <a:r>
              <a:rPr lang="en-GB" sz="2000" dirty="0"/>
              <a:t> (Fibromyalgia, Total Damages £120,247)</a:t>
            </a:r>
          </a:p>
          <a:p>
            <a:r>
              <a:rPr lang="en-GB" sz="2000" dirty="0" err="1"/>
              <a:t>Rahima</a:t>
            </a:r>
            <a:r>
              <a:rPr lang="en-GB" sz="2000" dirty="0"/>
              <a:t> Siddique V </a:t>
            </a:r>
            <a:r>
              <a:rPr lang="en-GB" sz="2000" dirty="0" err="1"/>
              <a:t>Bvba</a:t>
            </a:r>
            <a:r>
              <a:rPr lang="en-GB" sz="2000" dirty="0"/>
              <a:t> </a:t>
            </a:r>
            <a:r>
              <a:rPr lang="en-GB" sz="2000" dirty="0" err="1"/>
              <a:t>Rimotrans</a:t>
            </a:r>
            <a:r>
              <a:rPr lang="en-GB" sz="2000" dirty="0"/>
              <a:t> (2010) </a:t>
            </a:r>
            <a:r>
              <a:rPr lang="en-GB" sz="2000" dirty="0" err="1"/>
              <a:t>Lawtel</a:t>
            </a:r>
            <a:r>
              <a:rPr lang="en-GB" sz="2000" dirty="0"/>
              <a:t> (Fibromyalgia, Total Damages £350,000)</a:t>
            </a:r>
          </a:p>
          <a:p>
            <a:r>
              <a:rPr lang="en-GB" sz="2000" dirty="0"/>
              <a:t>Chapman v Moulton [2011] </a:t>
            </a:r>
            <a:r>
              <a:rPr lang="en-GB" sz="2000" dirty="0" err="1"/>
              <a:t>Lawtel</a:t>
            </a:r>
            <a:r>
              <a:rPr lang="en-GB" sz="2000" dirty="0"/>
              <a:t>, (Fibromyalgia, Total Damages £595,000)</a:t>
            </a:r>
          </a:p>
          <a:p>
            <a:r>
              <a:rPr lang="en-GB" sz="2000" dirty="0"/>
              <a:t>Jennifer </a:t>
            </a:r>
            <a:r>
              <a:rPr lang="en-GB" sz="2000" dirty="0" err="1"/>
              <a:t>Kolodziejcak</a:t>
            </a:r>
            <a:r>
              <a:rPr lang="en-GB" sz="2000" dirty="0"/>
              <a:t> V (1) </a:t>
            </a:r>
            <a:r>
              <a:rPr lang="en-GB" sz="2000" dirty="0" err="1"/>
              <a:t>Escolme</a:t>
            </a:r>
            <a:r>
              <a:rPr lang="en-GB" sz="2000" dirty="0"/>
              <a:t> (2) The </a:t>
            </a:r>
            <a:r>
              <a:rPr lang="en-GB" sz="2000" dirty="0" err="1"/>
              <a:t>Livesy</a:t>
            </a:r>
            <a:r>
              <a:rPr lang="en-GB" sz="2000" dirty="0"/>
              <a:t> Group [2007] </a:t>
            </a:r>
            <a:r>
              <a:rPr lang="en-GB" sz="2000" dirty="0" err="1"/>
              <a:t>Lawtel</a:t>
            </a:r>
            <a:r>
              <a:rPr lang="en-GB" sz="2000" dirty="0"/>
              <a:t>, (Fibromyalgia, Total Damages £137,500)</a:t>
            </a:r>
          </a:p>
          <a:p>
            <a:r>
              <a:rPr lang="en-GB" sz="2000" dirty="0"/>
              <a:t>Also Edwards v Salford Primary Healthcare Trust (CRPS £1,000,000), </a:t>
            </a:r>
            <a:r>
              <a:rPr lang="en-GB" sz="2000" dirty="0" err="1"/>
              <a:t>Lawtel</a:t>
            </a:r>
            <a:r>
              <a:rPr lang="en-GB" sz="2000" dirty="0"/>
              <a:t> 2012.</a:t>
            </a:r>
          </a:p>
          <a:p>
            <a:r>
              <a:rPr lang="en-GB" sz="2000" dirty="0"/>
              <a:t>Beard v Skanska (CPS £345,000) </a:t>
            </a:r>
            <a:r>
              <a:rPr lang="en-GB" sz="2000" dirty="0" err="1"/>
              <a:t>Lawtel</a:t>
            </a:r>
            <a:r>
              <a:rPr lang="en-GB" sz="2000" dirty="0"/>
              <a:t> 2012.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17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a Chronic Pain Condition	</a:t>
            </a:r>
          </a:p>
        </p:txBody>
      </p:sp>
      <p:pic>
        <p:nvPicPr>
          <p:cNvPr id="5122" name="Picture 2" descr="Image result for benedict cumberbatch sher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13" y="1844824"/>
            <a:ext cx="6827573" cy="38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89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the treating practitioner</a:t>
            </a:r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05" y="1600200"/>
            <a:ext cx="3188989" cy="39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2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ols, Vintage, Woodworking, Saw, Chisel, Rope, Ru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568553" cy="37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Orthopaedic surgeons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60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Arguments and Issues</a:t>
            </a:r>
          </a:p>
        </p:txBody>
      </p:sp>
      <p:pic>
        <p:nvPicPr>
          <p:cNvPr id="4100" name="Picture 4" descr="Image result for lawyers arguing in 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916832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18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Words of Warning</a:t>
            </a:r>
          </a:p>
        </p:txBody>
      </p:sp>
      <p:pic>
        <p:nvPicPr>
          <p:cNvPr id="1026" name="Picture 2" descr="Image result for warning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700808"/>
            <a:ext cx="3619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06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Fiona Ashworth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Kings Chambers</a:t>
            </a:r>
          </a:p>
          <a:p>
            <a:r>
              <a:rPr lang="en-GB" dirty="0"/>
              <a:t>www.kingschambers.com</a:t>
            </a:r>
          </a:p>
          <a:p>
            <a:r>
              <a:rPr lang="en-GB" dirty="0"/>
              <a:t>fashworth@kingschambers.com</a:t>
            </a:r>
          </a:p>
          <a:p>
            <a:r>
              <a:rPr lang="en-GB" dirty="0"/>
              <a:t>www.chronicpainfionaashworth</a:t>
            </a:r>
          </a:p>
          <a:p>
            <a:r>
              <a:rPr lang="en-GB" dirty="0"/>
              <a:t>Twitter ~ @</a:t>
            </a:r>
            <a:r>
              <a:rPr lang="en-GB" dirty="0" err="1"/>
              <a:t>ashworthpain</a:t>
            </a:r>
            <a:endParaRPr lang="en-GB" dirty="0"/>
          </a:p>
          <a:p>
            <a:r>
              <a:rPr lang="en-GB" dirty="0"/>
              <a:t>Tel: 0845 034 3444  </a:t>
            </a:r>
          </a:p>
          <a:p>
            <a:r>
              <a:rPr lang="en-GB" dirty="0"/>
              <a:t>Fax: 0845 034 3445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191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404664"/>
            <a:ext cx="5612160" cy="1470025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08" y="1628800"/>
            <a:ext cx="5688632" cy="1296144"/>
          </a:xfrm>
        </p:spPr>
        <p:txBody>
          <a:bodyPr/>
          <a:lstStyle/>
          <a:p>
            <a:r>
              <a:rPr lang="en-GB"/>
              <a:t>Follow </a:t>
            </a:r>
            <a:r>
              <a:rPr lang="en-GB" dirty="0"/>
              <a:t>us on:</a:t>
            </a:r>
          </a:p>
          <a:p>
            <a:pPr algn="l"/>
            <a:endParaRPr lang="en-GB" dirty="0"/>
          </a:p>
          <a:p>
            <a:pPr algn="l"/>
            <a:r>
              <a:rPr lang="en-GB" sz="3000" dirty="0"/>
              <a:t>@</a:t>
            </a:r>
            <a:r>
              <a:rPr lang="en-GB" sz="3000" dirty="0" err="1"/>
              <a:t>kings_chambers</a:t>
            </a:r>
            <a:r>
              <a:rPr lang="en-GB" sz="3000" dirty="0"/>
              <a:t>  kings-chambers </a:t>
            </a:r>
          </a:p>
          <a:p>
            <a:endParaRPr lang="en-GB" dirty="0"/>
          </a:p>
        </p:txBody>
      </p:sp>
      <p:pic>
        <p:nvPicPr>
          <p:cNvPr id="4" name="Picture 3" descr="Twitter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573016"/>
            <a:ext cx="714375" cy="714375"/>
          </a:xfrm>
          <a:prstGeom prst="rect">
            <a:avLst/>
          </a:prstGeom>
        </p:spPr>
      </p:pic>
      <p:pic>
        <p:nvPicPr>
          <p:cNvPr id="5" name="Picture 4" descr="LinkedIn_Logo6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717032"/>
            <a:ext cx="43434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3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ortune teller crystal ball mov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69" y="1417638"/>
            <a:ext cx="5186662" cy="39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0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ya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152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13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Certain View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37" y="1557370"/>
            <a:ext cx="3954645" cy="39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46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 about Fibromyalgia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78" y="2148572"/>
            <a:ext cx="4571845" cy="342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608512" cy="431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88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Functional Overlay</a:t>
            </a:r>
          </a:p>
        </p:txBody>
      </p:sp>
      <p:pic>
        <p:nvPicPr>
          <p:cNvPr id="3074" name="Picture 2" descr="Image result for back 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1446657"/>
            <a:ext cx="5544616" cy="369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0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0007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8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igh court jud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3815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21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375</Words>
  <Application>Microsoft Office PowerPoint</Application>
  <PresentationFormat>On-screen Show (4:3)</PresentationFormat>
  <Paragraphs>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MS PGothic</vt:lpstr>
      <vt:lpstr>Arial</vt:lpstr>
      <vt:lpstr>Calibri</vt:lpstr>
      <vt:lpstr>Office Theme</vt:lpstr>
      <vt:lpstr>  </vt:lpstr>
      <vt:lpstr>Orthopaedic surgeons </vt:lpstr>
      <vt:lpstr>PowerPoint Presentation</vt:lpstr>
      <vt:lpstr>PowerPoint Presentation</vt:lpstr>
      <vt:lpstr>A Certain View</vt:lpstr>
      <vt:lpstr>Comments about Fibromyalgia</vt:lpstr>
      <vt:lpstr>Functional Overlay</vt:lpstr>
      <vt:lpstr>PowerPoint Presentation</vt:lpstr>
      <vt:lpstr>PowerPoint Presentation</vt:lpstr>
      <vt:lpstr>Guidelines</vt:lpstr>
      <vt:lpstr>Categories and Quantum of PSLA</vt:lpstr>
      <vt:lpstr>Quantum of PSLA</vt:lpstr>
      <vt:lpstr>Prevalence Studies</vt:lpstr>
      <vt:lpstr>Statistics</vt:lpstr>
      <vt:lpstr>Pain Summit 2011</vt:lpstr>
      <vt:lpstr>PowerPoint Presentation</vt:lpstr>
      <vt:lpstr>Authorities</vt:lpstr>
      <vt:lpstr>Identifying a Chronic Pain Condition </vt:lpstr>
      <vt:lpstr>Role of the treating practitioner</vt:lpstr>
      <vt:lpstr>Arguments and Issues</vt:lpstr>
      <vt:lpstr>Words of Warning</vt:lpstr>
      <vt:lpstr>Fiona Ashworth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CEB</dc:creator>
  <cp:lastModifiedBy>Maxine Gibbs</cp:lastModifiedBy>
  <cp:revision>119</cp:revision>
  <dcterms:created xsi:type="dcterms:W3CDTF">2010-11-24T09:03:40Z</dcterms:created>
  <dcterms:modified xsi:type="dcterms:W3CDTF">2017-09-15T15:59:14Z</dcterms:modified>
</cp:coreProperties>
</file>